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651" r:id="rId5"/>
    <p:sldId id="786" r:id="rId6"/>
    <p:sldId id="779" r:id="rId7"/>
    <p:sldId id="777" r:id="rId8"/>
    <p:sldId id="778" r:id="rId9"/>
    <p:sldId id="780" r:id="rId10"/>
    <p:sldId id="782" r:id="rId11"/>
    <p:sldId id="783" r:id="rId12"/>
    <p:sldId id="765" r:id="rId13"/>
    <p:sldId id="784" r:id="rId14"/>
    <p:sldId id="785" r:id="rId15"/>
    <p:sldId id="769" r:id="rId16"/>
    <p:sldId id="770" r:id="rId17"/>
    <p:sldId id="661" r:id="rId18"/>
    <p:sldId id="694" r:id="rId19"/>
  </p:sldIdLst>
  <p:sldSz cx="1219517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71" userDrawn="1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Xq073FkgKMF4uCv9DyDsLytLD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Kadłubiska" initials="AK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0B2B76"/>
    <a:srgbClr val="95C900"/>
    <a:srgbClr val="FFFFFF"/>
    <a:srgbClr val="9AC527"/>
    <a:srgbClr val="83C33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5"/>
    <p:restoredTop sz="82889" autoAdjust="0"/>
  </p:normalViewPr>
  <p:slideViewPr>
    <p:cSldViewPr snapToGrid="0">
      <p:cViewPr varScale="1">
        <p:scale>
          <a:sx n="56" d="100"/>
          <a:sy n="56" d="100"/>
        </p:scale>
        <p:origin x="1332" y="40"/>
      </p:cViewPr>
      <p:guideLst>
        <p:guide orient="horz" pos="1253"/>
        <p:guide pos="37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573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425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85F2-E5CB-C64F-A1AA-3BCA57B682D9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1781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dirty="0">
                <a:solidFill>
                  <a:schemeClr val="dk1"/>
                </a:solidFill>
                <a:highlight>
                  <a:srgbClr val="FFFFFF"/>
                </a:highlight>
              </a:rPr>
              <a:t>Narysujemy Flagę, kwiatek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l-PL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dirty="0">
                <a:solidFill>
                  <a:schemeClr val="dk1"/>
                </a:solidFill>
                <a:highlight>
                  <a:srgbClr val="FFFFFF"/>
                </a:highlight>
              </a:rPr>
              <a:t>List do …</a:t>
            </a: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13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dirty="0">
                <a:solidFill>
                  <a:schemeClr val="dk1"/>
                </a:solidFill>
                <a:highlight>
                  <a:srgbClr val="FFFFFF"/>
                </a:highlight>
              </a:rPr>
              <a:t>Narysujemy Flagę, kwiatek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l-PL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dirty="0">
                <a:solidFill>
                  <a:schemeClr val="dk1"/>
                </a:solidFill>
                <a:highlight>
                  <a:srgbClr val="FFFFFF"/>
                </a:highlight>
              </a:rPr>
              <a:t>List do …</a:t>
            </a: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74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pl-PL"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70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aseline="0" dirty="0"/>
              <a:t>Pozwalać płakać!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aseline="0" dirty="0"/>
              <a:t>Dopytać o co chodzi: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aseline="0" dirty="0"/>
              <a:t>- zacząć już teraz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aseline="0" dirty="0"/>
              <a:t> - z gazetkami ściennymi ?</a:t>
            </a:r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057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928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92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E2DC1-6F61-FD43-85EA-09AE8A7D2D2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362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3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58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69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85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47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71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dirty="0">
                <a:solidFill>
                  <a:schemeClr val="dk1"/>
                </a:solidFill>
                <a:highlight>
                  <a:srgbClr val="FFFFFF"/>
                </a:highlight>
              </a:rPr>
              <a:t>Narysujemy Flagę, kwiatek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l-PL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dirty="0">
                <a:solidFill>
                  <a:schemeClr val="dk1"/>
                </a:solidFill>
                <a:highlight>
                  <a:srgbClr val="FFFFFF"/>
                </a:highlight>
              </a:rPr>
              <a:t>List do …</a:t>
            </a:r>
            <a:endParaRPr dirty="0"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30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zentacja text na całą szerokość">
  <p:cSld name="Prezentacja text na całą szerokość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576151" y="1659083"/>
            <a:ext cx="11042874" cy="464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2"/>
          </p:nvPr>
        </p:nvSpPr>
        <p:spPr>
          <a:xfrm>
            <a:off x="576149" y="887413"/>
            <a:ext cx="11042875" cy="7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0B2B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046288" y="159156"/>
            <a:ext cx="10102600" cy="34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libri"/>
              <a:buNone/>
              <a:defRPr sz="1500" b="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8888" y="178923"/>
            <a:ext cx="470137" cy="3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zentacja text na całą szerokość" preserve="1">
  <p:cSld name="1_Prezentacja text na całą szerokość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576151" y="1659083"/>
            <a:ext cx="11042874" cy="464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2"/>
          </p:nvPr>
        </p:nvSpPr>
        <p:spPr>
          <a:xfrm>
            <a:off x="576149" y="887413"/>
            <a:ext cx="11042875" cy="7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0B2B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046288" y="159156"/>
            <a:ext cx="10102600" cy="34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libri"/>
              <a:buNone/>
              <a:defRPr sz="1500" b="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9D330-E051-3247-9EF2-59782A9A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F71F8D-BF31-BD44-8A3B-37D95CC9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4A6803-D81D-FB46-AEC6-813D8B0B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BCA4-6330-7D42-88AF-AB418E91386D}" type="datetimeFigureOut">
              <a:rPr lang="pl-PL" smtClean="0"/>
              <a:pPr/>
              <a:t>07.03.2022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D8BD44-484A-6641-9DAC-94030930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2D370D-3E34-594A-848A-8D56301B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ED2E-D9C4-684B-92E4-249C57DA54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8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0B2B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AA3DAE-835B-9247-860A-DC44EC3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893" y="2146781"/>
            <a:ext cx="4531388" cy="25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759" y="961933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B2B76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B2B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759" y="2426447"/>
            <a:ext cx="10975658" cy="369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C8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C8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C8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C8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C8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0" y="6741584"/>
            <a:ext cx="12195175" cy="116417"/>
          </a:xfrm>
          <a:prstGeom prst="rect">
            <a:avLst/>
          </a:prstGeom>
          <a:solidFill>
            <a:srgbClr val="96C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16"/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17" name="Google Shape;17;p16"/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18" name="Google Shape;18;p16"/>
              <p:cNvCxnSpPr/>
              <p:nvPr/>
            </p:nvCxnSpPr>
            <p:spPr>
              <a:xfrm>
                <a:off x="-908272" y="811351"/>
                <a:ext cx="532152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" name="Google Shape;19;p16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07481" y="778026"/>
                <a:ext cx="204220" cy="723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0" name="Google Shape;20;p16"/>
            <p:cNvCxnSpPr/>
            <p:nvPr/>
          </p:nvCxnSpPr>
          <p:spPr>
            <a:xfrm>
              <a:off x="4806950" y="608151"/>
              <a:ext cx="5320130" cy="0"/>
            </a:xfrm>
            <a:prstGeom prst="straightConnector1">
              <a:avLst/>
            </a:pr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Google Shape;307;p10"/>
          <p:cNvSpPr txBox="1">
            <a:spLocks noGrp="1"/>
          </p:cNvSpPr>
          <p:nvPr>
            <p:ph type="body" idx="1"/>
          </p:nvPr>
        </p:nvSpPr>
        <p:spPr>
          <a:xfrm>
            <a:off x="496243" y="1648313"/>
            <a:ext cx="7601933" cy="503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r>
              <a:rPr lang="pl-PL" sz="2000" dirty="0"/>
              <a:t>Dużo słuchajmy (wnikliwie).</a:t>
            </a:r>
          </a:p>
          <a:p>
            <a:endParaRPr lang="pl-PL" sz="2000" dirty="0"/>
          </a:p>
          <a:p>
            <a:r>
              <a:rPr lang="pl-PL" sz="2000" dirty="0"/>
              <a:t>Pamiętajmy o regresach rozwojowych.</a:t>
            </a:r>
          </a:p>
          <a:p>
            <a:endParaRPr lang="pl-PL" sz="2000" dirty="0"/>
          </a:p>
          <a:p>
            <a:r>
              <a:rPr lang="pl-PL" sz="2000" dirty="0"/>
              <a:t>Sięgajmy po pomoc i wsparcie psychologa/pedagoga.</a:t>
            </a:r>
          </a:p>
          <a:p>
            <a:endParaRPr lang="pl-PL" sz="2000" dirty="0"/>
          </a:p>
          <a:p>
            <a:r>
              <a:rPr lang="pl-PL" sz="2000" dirty="0"/>
              <a:t>Współpracujmy zespołowo w całej szkole. </a:t>
            </a:r>
          </a:p>
        </p:txBody>
      </p:sp>
      <p:sp>
        <p:nvSpPr>
          <p:cNvPr id="19" name="Google Shape;308;p10"/>
          <p:cNvSpPr txBox="1">
            <a:spLocks noGrp="1"/>
          </p:cNvSpPr>
          <p:nvPr>
            <p:ph type="body" idx="2"/>
          </p:nvPr>
        </p:nvSpPr>
        <p:spPr>
          <a:xfrm>
            <a:off x="403886" y="887413"/>
            <a:ext cx="11042875" cy="7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r>
              <a:rPr lang="pl-PL" sz="2800" dirty="0"/>
              <a:t>Bądźmy uważni x 2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7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" r="-5000"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Google Shape;307;p10"/>
          <p:cNvSpPr txBox="1">
            <a:spLocks noGrp="1"/>
          </p:cNvSpPr>
          <p:nvPr>
            <p:ph type="body" idx="1"/>
          </p:nvPr>
        </p:nvSpPr>
        <p:spPr>
          <a:xfrm>
            <a:off x="496243" y="1488727"/>
            <a:ext cx="7601933" cy="519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Nawiążmy kontakt – mówmy/piszmy o wsparciu. </a:t>
            </a:r>
          </a:p>
          <a:p>
            <a:endParaRPr lang="pl-PL" sz="2000" dirty="0"/>
          </a:p>
          <a:p>
            <a:r>
              <a:rPr lang="pl-PL" sz="2000" dirty="0"/>
              <a:t>Zadbajmy, by czuli, że w szkole jest dla nich miejsce.</a:t>
            </a:r>
          </a:p>
          <a:p>
            <a:pPr marL="127000" indent="0">
              <a:buNone/>
            </a:pPr>
            <a:endParaRPr lang="pl-PL" sz="2000" dirty="0"/>
          </a:p>
          <a:p>
            <a:r>
              <a:rPr lang="pl-PL" sz="2000" dirty="0"/>
              <a:t>Pytajmy, czego potrzebują.</a:t>
            </a:r>
          </a:p>
          <a:p>
            <a:endParaRPr lang="pl-PL" sz="2000" dirty="0"/>
          </a:p>
          <a:p>
            <a:r>
              <a:rPr lang="pl-PL" sz="2000" dirty="0"/>
              <a:t>Chrońmy uczniów z Rosji – tłumaczmy, że to nie ich wina.</a:t>
            </a:r>
          </a:p>
          <a:p>
            <a:endParaRPr lang="pl-PL" sz="2000" dirty="0"/>
          </a:p>
          <a:p>
            <a:r>
              <a:rPr lang="pl-PL" sz="2000" dirty="0"/>
              <a:t>Wspierajmy, ale nie przytłaczajmy. </a:t>
            </a:r>
          </a:p>
          <a:p>
            <a:pPr marL="127000" indent="0">
              <a:buNone/>
            </a:pPr>
            <a:endParaRPr lang="pl-PL" sz="2000" dirty="0"/>
          </a:p>
        </p:txBody>
      </p:sp>
      <p:sp>
        <p:nvSpPr>
          <p:cNvPr id="19" name="Google Shape;308;p10"/>
          <p:cNvSpPr txBox="1">
            <a:spLocks noGrp="1"/>
          </p:cNvSpPr>
          <p:nvPr>
            <p:ph type="body" idx="2"/>
          </p:nvPr>
        </p:nvSpPr>
        <p:spPr>
          <a:xfrm>
            <a:off x="696560" y="887413"/>
            <a:ext cx="10750202" cy="7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>
              <a:buClr>
                <a:srgbClr val="000000"/>
              </a:buClr>
              <a:buSzPts val="3000"/>
            </a:pPr>
            <a:r>
              <a:rPr lang="pl-PL" sz="2800" dirty="0">
                <a:highlight>
                  <a:srgbClr val="FFFFFF"/>
                </a:highlight>
              </a:rPr>
              <a:t>Jak wspierać uczniów z Ukrainy i Rosji</a:t>
            </a:r>
            <a:endParaRPr lang="pl-PL" sz="2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13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Wszystko będzie dobrze. </a:t>
            </a:r>
          </a:p>
          <a:p>
            <a:pPr>
              <a:lnSpc>
                <a:spcPct val="200000"/>
              </a:lnSpc>
            </a:pP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Weź się w garść.</a:t>
            </a:r>
          </a:p>
          <a:p>
            <a:pPr>
              <a:lnSpc>
                <a:spcPct val="200000"/>
              </a:lnSpc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 chwilę zapomnisz.</a:t>
            </a:r>
          </a:p>
          <a:p>
            <a:pPr>
              <a:lnSpc>
                <a:spcPct val="200000"/>
              </a:lnSpc>
            </a:pP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 było do przewidzenia.</a:t>
            </a:r>
          </a:p>
          <a:p>
            <a:pPr>
              <a:lnSpc>
                <a:spcPct val="200000"/>
              </a:lnSpc>
            </a:pP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Trzeba o tym jak najszybciej zapomnieć.</a:t>
            </a:r>
          </a:p>
          <a:p>
            <a:pPr>
              <a:lnSpc>
                <a:spcPct val="200000"/>
              </a:lnSpc>
            </a:pP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Nie myśl o tym.</a:t>
            </a:r>
          </a:p>
          <a:p>
            <a:endParaRPr lang="pl-PL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indent="0">
              <a:buNone/>
            </a:pPr>
            <a:endParaRPr lang="pl-PL" dirty="0"/>
          </a:p>
        </p:txBody>
      </p:sp>
      <p:sp>
        <p:nvSpPr>
          <p:cNvPr id="19" name="Google Shape;308;p1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l-PL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Nie pocieszać, nie wymądrzać się, nie radzić</a:t>
            </a:r>
            <a:endParaRPr lang="pl-PL" sz="2800" b="0" dirty="0">
              <a:highlight>
                <a:schemeClr val="lt1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4F03FFB6-E543-804C-B892-8C5A91EC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pic>
        <p:nvPicPr>
          <p:cNvPr id="28" name="Google Shape;72;p20">
            <a:extLst>
              <a:ext uri="{FF2B5EF4-FFF2-40B4-BE49-F238E27FC236}">
                <a16:creationId xmlns:a16="http://schemas.microsoft.com/office/drawing/2014/main" id="{CA6D9292-DDFA-634D-BD06-3816FF0D2F42}"/>
              </a:ext>
            </a:extLst>
          </p:cNvPr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986" y="180465"/>
            <a:ext cx="470015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EE8714F-DC16-C94B-A919-6641F4D89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149" y="1904321"/>
            <a:ext cx="367359" cy="36735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E5A3252-83DF-AD4C-B5BA-2128B1D2E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1" y="2485507"/>
            <a:ext cx="367359" cy="367359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7E6947CE-CB76-5446-81FB-006E115DC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1" y="3136437"/>
            <a:ext cx="367359" cy="367359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46C3279E-6455-DD49-A673-EA23841BE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1" y="3733122"/>
            <a:ext cx="367359" cy="367359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D4576D77-BB76-0244-8BA1-AD737CCCF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1" y="4353055"/>
            <a:ext cx="367359" cy="367359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E95D7269-FD19-CA42-BD64-A238B2DDB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1" y="4941991"/>
            <a:ext cx="367359" cy="3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6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Google Shape;308;p10"/>
          <p:cNvSpPr txBox="1">
            <a:spLocks noGrp="1"/>
          </p:cNvSpPr>
          <p:nvPr>
            <p:ph type="body" idx="2"/>
          </p:nvPr>
        </p:nvSpPr>
        <p:spPr>
          <a:xfrm>
            <a:off x="481087" y="886677"/>
            <a:ext cx="11042875" cy="7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r>
              <a:rPr lang="pl-PL" sz="2800" dirty="0"/>
              <a:t>Jak przyjmować uchodźców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Google Shape;307;p10"/>
          <p:cNvSpPr txBox="1">
            <a:spLocks/>
          </p:cNvSpPr>
          <p:nvPr/>
        </p:nvSpPr>
        <p:spPr>
          <a:xfrm>
            <a:off x="541513" y="1622907"/>
            <a:ext cx="6358051" cy="454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C8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96C8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96C8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96C8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96C8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/>
            <a:r>
              <a:rPr lang="pl-PL" sz="2000" dirty="0"/>
              <a:t>Zacząć już teraz</a:t>
            </a:r>
          </a:p>
          <a:p>
            <a:pPr marL="285750" indent="-285750"/>
            <a:endParaRPr lang="pl-PL" sz="2000" dirty="0"/>
          </a:p>
          <a:p>
            <a:pPr marL="285750" indent="-285750"/>
            <a:r>
              <a:rPr lang="pl-PL" sz="2000" dirty="0"/>
              <a:t>Przygotować uczniów na to, że prawdopodobne dołączą do nich uczniowie z uchodźczych rodzin.</a:t>
            </a:r>
          </a:p>
          <a:p>
            <a:pPr marL="285750" indent="-285750"/>
            <a:endParaRPr lang="pl-PL" sz="2000" dirty="0"/>
          </a:p>
          <a:p>
            <a:pPr marL="285750" indent="-285750"/>
            <a:r>
              <a:rPr lang="pl-PL" sz="2000" dirty="0"/>
              <a:t>Poznać podstawowe zwroty po ukraińsku i rosyjsku.</a:t>
            </a:r>
          </a:p>
          <a:p>
            <a:pPr marL="285750" indent="-285750"/>
            <a:endParaRPr lang="pl-PL" sz="2000" dirty="0"/>
          </a:p>
          <a:p>
            <a:pPr marL="285750" indent="-285750"/>
            <a:r>
              <a:rPr lang="pl-PL" sz="2000" dirty="0"/>
              <a:t>Pytać, czego im potrzeba.</a:t>
            </a:r>
          </a:p>
          <a:p>
            <a:pPr marL="285750" indent="-285750"/>
            <a:endParaRPr lang="pl-PL" sz="2000" dirty="0"/>
          </a:p>
          <a:p>
            <a:pPr marL="285750" indent="-285750"/>
            <a:r>
              <a:rPr lang="pl-PL" sz="2000" dirty="0"/>
              <a:t>Zwracać uwagę na reakcje, emocje</a:t>
            </a:r>
            <a:br>
              <a:rPr lang="pl-PL" sz="2000" dirty="0"/>
            </a:br>
            <a:r>
              <a:rPr lang="pl-PL" sz="2000" dirty="0"/>
              <a:t>– być czujnym na nasilanie się emocji.</a:t>
            </a:r>
          </a:p>
          <a:p>
            <a:pPr marL="285750" indent="-285750"/>
            <a:endParaRPr lang="pl-PL" sz="2000" dirty="0"/>
          </a:p>
          <a:p>
            <a:pPr marL="285750" indent="-285750"/>
            <a:r>
              <a:rPr lang="pl-PL" sz="2000" dirty="0"/>
              <a:t>Zadbać o wsparcie psychologów/pedagogów.</a:t>
            </a:r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Font typeface="Arial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087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2B76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logo_NE_bia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73" y="5514109"/>
            <a:ext cx="1583657" cy="892844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3394202" y="2590801"/>
            <a:ext cx="5410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FFFF"/>
                </a:solidFill>
                <a:latin typeface="Calibri"/>
                <a:cs typeface="Calibri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21972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2B76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_NE_bia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73" y="5514109"/>
            <a:ext cx="1583657" cy="892844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4462465" y="4538134"/>
            <a:ext cx="327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dirty="0">
                <a:solidFill>
                  <a:srgbClr val="FFFFFF"/>
                </a:solidFill>
                <a:latin typeface="Calibri"/>
                <a:cs typeface="Calibri"/>
              </a:rPr>
              <a:t>Copyright by Nowa Era Sp. z o. o.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825636" y="1030774"/>
            <a:ext cx="155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 wykładu</a:t>
            </a:r>
            <a:endParaRPr lang="pl-PL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824961" y="1335574"/>
            <a:ext cx="308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Sławomir </a:t>
            </a:r>
            <a:r>
              <a:rPr lang="pl-PL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Prusakowski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4013336" y="1030774"/>
            <a:ext cx="287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Montaż i realizacja nagrania</a:t>
            </a:r>
            <a:endParaRPr lang="pl-PL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4012661" y="1335574"/>
            <a:ext cx="174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Vincent Studio </a:t>
            </a:r>
          </a:p>
        </p:txBody>
      </p:sp>
      <p:sp>
        <p:nvSpPr>
          <p:cNvPr id="10" name="PoleTekstowe 9"/>
          <p:cNvSpPr txBox="1"/>
          <p:nvPr/>
        </p:nvSpPr>
        <p:spPr>
          <a:xfrm>
            <a:off x="825636" y="2282659"/>
            <a:ext cx="360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8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webinarium</a:t>
            </a:r>
            <a:r>
              <a:rPr lang="pl-PL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wykorzystano zdjęcia</a:t>
            </a:r>
            <a:endParaRPr lang="pl-PL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PoleTekstowe 10"/>
          <p:cNvSpPr txBox="1"/>
          <p:nvPr/>
        </p:nvSpPr>
        <p:spPr>
          <a:xfrm>
            <a:off x="824961" y="2612116"/>
            <a:ext cx="106431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(Grafika myśliciela)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OneLineStock.com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(Biurko, widok z góry)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Saitee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(Grafika biegaczy)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Gettyimage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chipstudio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(Dziewczynka przy oknie)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/Marina Andrejchenko, (Grafika rodziny)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lemono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(Przytulająca się dziewczynka)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/Vgstockstudio, (Grafika dziecięcego psychologa)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/Evellean, (Dwie dziewczynki trzymające flagi)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/Nad Iv, (Psycholog rozmawiająca z chłopcem)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Photographee.eu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(Grafika: ręce trzymające serca)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Zarit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67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5E4C814-2563-864E-82B5-41DBBDF4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Kryzys </a:t>
            </a:r>
          </a:p>
        </p:txBody>
      </p:sp>
    </p:spTree>
    <p:extLst>
      <p:ext uri="{BB962C8B-B14F-4D97-AF65-F5344CB8AC3E}">
        <p14:creationId xmlns:p14="http://schemas.microsoft.com/office/powerpoint/2010/main" val="109384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5C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</a:p>
            <a:p>
              <a:endParaRPr lang="pl-PL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Google Shape;307;p10"/>
          <p:cNvSpPr txBox="1">
            <a:spLocks noGrp="1"/>
          </p:cNvSpPr>
          <p:nvPr>
            <p:ph type="body" idx="1"/>
          </p:nvPr>
        </p:nvSpPr>
        <p:spPr>
          <a:xfrm>
            <a:off x="576151" y="1513047"/>
            <a:ext cx="9505496" cy="464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615950" indent="-514350">
              <a:lnSpc>
                <a:spcPct val="150000"/>
              </a:lnSpc>
              <a:buClr>
                <a:srgbClr val="95C900"/>
              </a:buClr>
              <a:buFont typeface="+mj-lt"/>
              <a:buAutoNum type="romanUcPeriod"/>
            </a:pPr>
            <a:r>
              <a:rPr lang="pl-PL" sz="2000" dirty="0">
                <a:solidFill>
                  <a:schemeClr val="bg1"/>
                </a:solidFill>
              </a:rPr>
              <a:t>Co się z nami dzieje, gdy pojawia się kryzys</a:t>
            </a:r>
          </a:p>
          <a:p>
            <a:pPr marL="615950" indent="-514350">
              <a:lnSpc>
                <a:spcPct val="150000"/>
              </a:lnSpc>
              <a:buClr>
                <a:srgbClr val="95C900"/>
              </a:buClr>
              <a:buFont typeface="+mj-lt"/>
              <a:buAutoNum type="romanUcPeriod"/>
            </a:pPr>
            <a:r>
              <a:rPr lang="pl-PL" sz="2000" dirty="0">
                <a:solidFill>
                  <a:schemeClr val="bg1"/>
                </a:solidFill>
              </a:rPr>
              <a:t>Jak radzimy sobie z nadmiernym stresem</a:t>
            </a:r>
          </a:p>
          <a:p>
            <a:pPr marL="615950" indent="-514350">
              <a:lnSpc>
                <a:spcPct val="150000"/>
              </a:lnSpc>
              <a:buClr>
                <a:srgbClr val="95C900"/>
              </a:buClr>
              <a:buFont typeface="+mj-lt"/>
              <a:buAutoNum type="romanUcPeriod"/>
            </a:pPr>
            <a:r>
              <a:rPr lang="pl-PL" sz="2000" dirty="0">
                <a:solidFill>
                  <a:schemeClr val="bg1"/>
                </a:solidFill>
              </a:rPr>
              <a:t>Jak wspierać uczniów w kryzysie</a:t>
            </a:r>
          </a:p>
          <a:p>
            <a:pPr marL="615950" indent="-514350">
              <a:lnSpc>
                <a:spcPct val="150000"/>
              </a:lnSpc>
              <a:buClr>
                <a:srgbClr val="95C900"/>
              </a:buClr>
              <a:buFont typeface="+mj-lt"/>
              <a:buAutoNum type="romanUcPeriod"/>
            </a:pPr>
            <a:r>
              <a:rPr lang="pl-PL" sz="2000" dirty="0">
                <a:solidFill>
                  <a:schemeClr val="bg1"/>
                </a:solidFill>
              </a:rPr>
              <a:t>A co jeśli do szkoły uczęszczają uczniowie z Ukrainy, Rosji i Białorusi?</a:t>
            </a:r>
          </a:p>
          <a:p>
            <a:pPr marL="615950" indent="-514350">
              <a:lnSpc>
                <a:spcPct val="150000"/>
              </a:lnSpc>
              <a:buClr>
                <a:srgbClr val="95C900"/>
              </a:buClr>
              <a:buFont typeface="+mj-lt"/>
              <a:buAutoNum type="romanUcPeriod"/>
            </a:pPr>
            <a:r>
              <a:rPr lang="pl-PL" sz="2000" dirty="0">
                <a:solidFill>
                  <a:schemeClr val="bg1"/>
                </a:solidFill>
              </a:rPr>
              <a:t>Jak przyjmować uchodźców</a:t>
            </a:r>
          </a:p>
          <a:p>
            <a:pPr marL="101600" indent="0">
              <a:lnSpc>
                <a:spcPct val="200000"/>
              </a:lnSpc>
              <a:buClr>
                <a:srgbClr val="95C900"/>
              </a:buClr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101600" indent="0">
              <a:buClr>
                <a:srgbClr val="95C900"/>
              </a:buClr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101600" indent="0">
              <a:buClr>
                <a:srgbClr val="95C900"/>
              </a:buClr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101600" indent="0">
              <a:buClr>
                <a:srgbClr val="95C900"/>
              </a:buClr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101600" indent="0">
              <a:buClr>
                <a:srgbClr val="95C900"/>
              </a:buClr>
              <a:buNone/>
            </a:pPr>
            <a:endParaRPr lang="pl-PL" sz="1000" dirty="0">
              <a:solidFill>
                <a:schemeClr val="bg1"/>
              </a:solidFill>
            </a:endParaRPr>
          </a:p>
          <a:p>
            <a:pPr marL="101600" indent="0">
              <a:buClr>
                <a:srgbClr val="95C900"/>
              </a:buClr>
              <a:buNone/>
            </a:pPr>
            <a:r>
              <a:rPr lang="pl-PL" sz="20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Plan spotkania  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AE2F6BE-6B2E-934F-A141-EF08BFB3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" name="Google Shape;72;p20">
            <a:extLst>
              <a:ext uri="{FF2B5EF4-FFF2-40B4-BE49-F238E27FC236}">
                <a16:creationId xmlns:a16="http://schemas.microsoft.com/office/drawing/2014/main" id="{D70872FB-7074-8D4E-ABC9-CE569148EC5A}"/>
              </a:ext>
            </a:extLst>
          </p:cNvPr>
          <p:cNvPicPr preferRelativeResize="0"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986" y="180465"/>
            <a:ext cx="470015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631F191-1B04-434E-B8A9-5174F3960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6" y="47114"/>
            <a:ext cx="1312515" cy="5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7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czasie. Uczeń</a:t>
              </a:r>
            </a:p>
            <a:p>
              <a:endParaRPr lang="pl-PL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Pomaganie to maraton, a nie sprint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80557" y="1456468"/>
            <a:ext cx="11042874" cy="4648585"/>
          </a:xfrm>
        </p:spPr>
        <p:txBody>
          <a:bodyPr/>
          <a:lstStyle/>
          <a:p>
            <a:pPr marL="127000" indent="0">
              <a:buNone/>
            </a:pPr>
            <a:r>
              <a:rPr lang="pl-PL" sz="2000" dirty="0"/>
              <a:t>Jak zadbać o odpowiedni poziom stresu</a:t>
            </a:r>
          </a:p>
        </p:txBody>
      </p:sp>
    </p:spTree>
    <p:extLst>
      <p:ext uri="{BB962C8B-B14F-4D97-AF65-F5344CB8AC3E}">
        <p14:creationId xmlns:p14="http://schemas.microsoft.com/office/powerpoint/2010/main" val="66477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56C1AC7-CBBB-7E4A-B2F8-634C9484A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858335"/>
            <a:ext cx="12195175" cy="5942776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Ważne jest nastawienie</a:t>
            </a:r>
          </a:p>
        </p:txBody>
      </p:sp>
    </p:spTree>
    <p:extLst>
      <p:ext uri="{BB962C8B-B14F-4D97-AF65-F5344CB8AC3E}">
        <p14:creationId xmlns:p14="http://schemas.microsoft.com/office/powerpoint/2010/main" val="20895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pl-PL" sz="2000" dirty="0"/>
              <a:t>Dzieci mogą się różnie zachowywać.</a:t>
            </a:r>
          </a:p>
          <a:p>
            <a:pPr marL="127000" indent="0">
              <a:buNone/>
            </a:pPr>
            <a:r>
              <a:rPr lang="pl-PL" sz="2000" dirty="0"/>
              <a:t>Możliwe reakcje:</a:t>
            </a:r>
          </a:p>
          <a:p>
            <a:r>
              <a:rPr lang="pl-PL" sz="2000" dirty="0"/>
              <a:t>walka</a:t>
            </a:r>
          </a:p>
          <a:p>
            <a:r>
              <a:rPr lang="pl-PL" sz="2000" dirty="0"/>
              <a:t>ucieczka</a:t>
            </a:r>
          </a:p>
          <a:p>
            <a:r>
              <a:rPr lang="pl-PL" sz="2000" dirty="0"/>
              <a:t>stupor.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Reakcje automatyczne na stres</a:t>
            </a:r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DF28478C-A774-8043-9CB5-966E6CD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89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/>
              <a:t>Jak wspierać </a:t>
            </a:r>
            <a:r>
              <a:rPr lang="pl-PL" sz="2800" dirty="0"/>
              <a:t>uczniów w kryzysie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815637" y="1666340"/>
            <a:ext cx="11042874" cy="464858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l-PL" sz="2000" dirty="0"/>
              <a:t>Uważnie się przyglądać </a:t>
            </a:r>
          </a:p>
          <a:p>
            <a:pPr>
              <a:lnSpc>
                <a:spcPct val="200000"/>
              </a:lnSpc>
            </a:pPr>
            <a:r>
              <a:rPr lang="pl-PL" sz="2000" dirty="0"/>
              <a:t>Zadawać pytania:</a:t>
            </a:r>
          </a:p>
          <a:p>
            <a:pPr marL="10287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000" dirty="0"/>
              <a:t>Co się dzieje?</a:t>
            </a:r>
          </a:p>
          <a:p>
            <a:pPr marL="10287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000" dirty="0"/>
              <a:t>Co wiecie?</a:t>
            </a:r>
          </a:p>
          <a:p>
            <a:pPr marL="10287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000" dirty="0"/>
              <a:t>Czy chcecie rozmawiać?</a:t>
            </a:r>
          </a:p>
          <a:p>
            <a:pPr marL="446088" indent="-2698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Pamiętać o wieku odbiorców </a:t>
            </a:r>
          </a:p>
        </p:txBody>
      </p:sp>
    </p:spTree>
    <p:extLst>
      <p:ext uri="{BB962C8B-B14F-4D97-AF65-F5344CB8AC3E}">
        <p14:creationId xmlns:p14="http://schemas.microsoft.com/office/powerpoint/2010/main" val="12558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6D63A4F-4F25-674C-B734-EA4F44225B52}"/>
              </a:ext>
            </a:extLst>
          </p:cNvPr>
          <p:cNvGrpSpPr/>
          <p:nvPr/>
        </p:nvGrpSpPr>
        <p:grpSpPr>
          <a:xfrm>
            <a:off x="449756" y="6400105"/>
            <a:ext cx="3508468" cy="475144"/>
            <a:chOff x="449756" y="6400105"/>
            <a:chExt cx="3508468" cy="47514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5E8276E-65E4-3A4F-A142-D5691B69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62522">
              <a:off x="449756" y="6400105"/>
              <a:ext cx="327172" cy="244439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5E54D8A-B2D2-FD45-8074-2FBE51EE76F4}"/>
                </a:ext>
              </a:extLst>
            </p:cNvPr>
            <p:cNvSpPr txBox="1"/>
            <p:nvPr/>
          </p:nvSpPr>
          <p:spPr>
            <a:xfrm>
              <a:off x="696559" y="6413584"/>
              <a:ext cx="3261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Edukacja na czasie</a:t>
              </a:r>
              <a:r>
                <a:rPr lang="pl-PL" sz="1200" b="1" i="1" dirty="0">
                  <a:solidFill>
                    <a:srgbClr val="9AC5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Uczeń</a:t>
              </a:r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l-PL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4A01172B-49A1-8144-9EE3-1D3EFA758A12}"/>
              </a:ext>
            </a:extLst>
          </p:cNvPr>
          <p:cNvSpPr/>
          <p:nvPr/>
        </p:nvSpPr>
        <p:spPr>
          <a:xfrm>
            <a:off x="3175" y="6744223"/>
            <a:ext cx="12192000" cy="113777"/>
          </a:xfrm>
          <a:prstGeom prst="rect">
            <a:avLst/>
          </a:prstGeom>
          <a:solidFill>
            <a:srgbClr val="9A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F09FF3-6392-124A-BF9D-0B9DE7976A55}"/>
              </a:ext>
            </a:extLst>
          </p:cNvPr>
          <p:cNvGrpSpPr/>
          <p:nvPr/>
        </p:nvGrpSpPr>
        <p:grpSpPr>
          <a:xfrm>
            <a:off x="586772" y="574826"/>
            <a:ext cx="11035352" cy="72317"/>
            <a:chOff x="-908272" y="574826"/>
            <a:chExt cx="11035352" cy="72317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B9453AF-37C3-D743-890E-753C9A7F20A6}"/>
                </a:ext>
              </a:extLst>
            </p:cNvPr>
            <p:cNvGrpSpPr/>
            <p:nvPr/>
          </p:nvGrpSpPr>
          <p:grpSpPr>
            <a:xfrm>
              <a:off x="-908272" y="574826"/>
              <a:ext cx="5619973" cy="72317"/>
              <a:chOff x="-908272" y="778026"/>
              <a:chExt cx="5619973" cy="72317"/>
            </a:xfrm>
          </p:grpSpPr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D2F31780-BCBC-644C-A7E2-4575B404B76C}"/>
                  </a:ext>
                </a:extLst>
              </p:cNvPr>
              <p:cNvCxnSpPr/>
              <p:nvPr/>
            </p:nvCxnSpPr>
            <p:spPr>
              <a:xfrm>
                <a:off x="-908272" y="811351"/>
                <a:ext cx="5321522" cy="0"/>
              </a:xfrm>
              <a:prstGeom prst="line">
                <a:avLst/>
              </a:prstGeom>
              <a:ln w="12700">
                <a:solidFill>
                  <a:schemeClr val="dk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F973208-550B-3246-86E0-E9EA66A42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507481" y="778026"/>
                <a:ext cx="204220" cy="72317"/>
              </a:xfrm>
              <a:prstGeom prst="rect">
                <a:avLst/>
              </a:prstGeom>
            </p:spPr>
          </p:pic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3692B2F-48AD-DB49-ACEC-232802C8AC2D}"/>
                </a:ext>
              </a:extLst>
            </p:cNvPr>
            <p:cNvCxnSpPr/>
            <p:nvPr/>
          </p:nvCxnSpPr>
          <p:spPr>
            <a:xfrm>
              <a:off x="4806950" y="608151"/>
              <a:ext cx="532013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Google Shape;307;p10"/>
          <p:cNvSpPr txBox="1">
            <a:spLocks noGrp="1"/>
          </p:cNvSpPr>
          <p:nvPr>
            <p:ph type="body" idx="1"/>
          </p:nvPr>
        </p:nvSpPr>
        <p:spPr>
          <a:xfrm>
            <a:off x="496243" y="1488727"/>
            <a:ext cx="7601933" cy="519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Zadbaj o poczucie bezpieczeństwa.</a:t>
            </a:r>
          </a:p>
          <a:p>
            <a:endParaRPr lang="pl-PL" sz="2000" dirty="0"/>
          </a:p>
          <a:p>
            <a:r>
              <a:rPr lang="pl-PL" sz="2000" dirty="0"/>
              <a:t>Małe dzieci – dużo przytulaj, jeśli potrzebują.</a:t>
            </a:r>
          </a:p>
          <a:p>
            <a:endParaRPr lang="pl-PL" sz="2000" dirty="0"/>
          </a:p>
          <a:p>
            <a:r>
              <a:rPr lang="pl-PL" sz="2000" dirty="0"/>
              <a:t>Starsze dzieci – rozmawiaj i normalizuj.</a:t>
            </a:r>
          </a:p>
          <a:p>
            <a:endParaRPr lang="pl-PL" sz="2000" dirty="0"/>
          </a:p>
          <a:p>
            <a:r>
              <a:rPr lang="pl-PL" sz="2000" dirty="0"/>
              <a:t>Młodzież – wspólnie szukajcie działania.</a:t>
            </a:r>
          </a:p>
        </p:txBody>
      </p:sp>
      <p:sp>
        <p:nvSpPr>
          <p:cNvPr id="19" name="Google Shape;308;p10"/>
          <p:cNvSpPr txBox="1">
            <a:spLocks noGrp="1"/>
          </p:cNvSpPr>
          <p:nvPr>
            <p:ph type="body" idx="2"/>
          </p:nvPr>
        </p:nvSpPr>
        <p:spPr>
          <a:xfrm>
            <a:off x="403886" y="887413"/>
            <a:ext cx="11042875" cy="9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r>
              <a:rPr lang="pl-PL" sz="2800" dirty="0"/>
              <a:t>Bezpieczeństwo i emocje mają pierwszeństwo</a:t>
            </a:r>
          </a:p>
          <a:p>
            <a:r>
              <a:rPr lang="pl-PL" sz="2800" dirty="0"/>
              <a:t>przed podstawą programową!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" y="55363"/>
            <a:ext cx="1300061" cy="5194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791104"/>
      </p:ext>
    </p:extLst>
  </p:cSld>
  <p:clrMapOvr>
    <a:masterClrMapping/>
  </p:clrMapOvr>
</p:sld>
</file>

<file path=ppt/theme/theme1.xml><?xml version="1.0" encoding="utf-8"?>
<a:theme xmlns:a="http://schemas.openxmlformats.org/drawingml/2006/main" name="NE Prezentacja szablon2">
  <a:themeElements>
    <a:clrScheme name="NowaEr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B05668418954B9F9197D20C65EA1C" ma:contentTypeVersion="14" ma:contentTypeDescription="Create a new document." ma:contentTypeScope="" ma:versionID="abe112659a9d2b3977185e5bfab02f30">
  <xsd:schema xmlns:xsd="http://www.w3.org/2001/XMLSchema" xmlns:xs="http://www.w3.org/2001/XMLSchema" xmlns:p="http://schemas.microsoft.com/office/2006/metadata/properties" xmlns:ns3="f9d6bc27-f2bd-4049-a395-4b9f275af5c8" xmlns:ns4="f9c03475-987a-401d-8ac4-a8b320586573" targetNamespace="http://schemas.microsoft.com/office/2006/metadata/properties" ma:root="true" ma:fieldsID="eddc02e7b6cd3303cd85cdd09c2013b0" ns3:_="" ns4:_="">
    <xsd:import namespace="f9d6bc27-f2bd-4049-a395-4b9f275af5c8"/>
    <xsd:import namespace="f9c03475-987a-401d-8ac4-a8b3205865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6bc27-f2bd-4049-a395-4b9f275af5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03475-987a-401d-8ac4-a8b320586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57DF-3BEF-437E-A621-A107FD4DC4CB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f9c03475-987a-401d-8ac4-a8b320586573"/>
    <ds:schemaRef ds:uri="http://www.w3.org/XML/1998/namespace"/>
    <ds:schemaRef ds:uri="http://purl.org/dc/terms/"/>
    <ds:schemaRef ds:uri="http://schemas.microsoft.com/office/2006/documentManagement/types"/>
    <ds:schemaRef ds:uri="f9d6bc27-f2bd-4049-a395-4b9f275af5c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8F0548-830A-4D4D-BC4B-1844BC42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F5C38-5F5D-4952-9CAE-25A9380BC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6bc27-f2bd-4049-a395-4b9f275af5c8"/>
    <ds:schemaRef ds:uri="f9c03475-987a-401d-8ac4-a8b320586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10884</TotalTime>
  <Words>554</Words>
  <Application>Microsoft Office PowerPoint</Application>
  <PresentationFormat>Niestandardowy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NE Prezentacja szablon2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Oleksak</dc:creator>
  <cp:lastModifiedBy>Aleksandra Nadra</cp:lastModifiedBy>
  <cp:revision>356</cp:revision>
  <dcterms:created xsi:type="dcterms:W3CDTF">2016-12-09T10:28:34Z</dcterms:created>
  <dcterms:modified xsi:type="dcterms:W3CDTF">2022-03-07T16:01:53Z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0x0101004A3B05668418954B9F9197D20C65EA1C</vt:lpwstr>
  </property>
</Properties>
</file>